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E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2E26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4206240"/>
            <a:ext cx="3840480" cy="384048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4" name="Shape 2"/>
          <p:cNvSpPr/>
          <p:nvPr/>
        </p:nvSpPr>
        <p:spPr>
          <a:xfrm>
            <a:off x="10424160" y="4937760"/>
            <a:ext cx="2377440" cy="2377440"/>
          </a:xfrm>
          <a:prstGeom prst="ellipse">
            <a:avLst/>
          </a:prstGeom>
          <a:solidFill>
            <a:srgbClr val="122E26"/>
          </a:solidFill>
          <a:ln w="19050">
            <a:solidFill>
              <a:srgbClr val="BCB06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33172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TOQEN KÂPITAL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2788920"/>
            <a:ext cx="8686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Tokenización Inmobiliaria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 el Token Ámbito ATU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31520" y="4709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Sesión formativa para inversores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31520" y="6263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FA7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de apoyo — no sustituye el white paper ni el asesoramiento profesional individualizado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6 · PROCESO DE INVERSIÓN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la verificación al cobro de rendimientos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280160" y="3657600"/>
            <a:ext cx="9784080" cy="0"/>
          </a:xfrm>
          <a:prstGeom prst="line">
            <a:avLst/>
          </a:prstGeom>
          <a:noFill/>
          <a:ln w="25400">
            <a:solidFill>
              <a:srgbClr val="D8D4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3401568"/>
            <a:ext cx="512064" cy="512064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6" name="Text 4"/>
          <p:cNvSpPr/>
          <p:nvPr/>
        </p:nvSpPr>
        <p:spPr>
          <a:xfrm>
            <a:off x="1024128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210312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KYC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1480" y="243230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Verificación de identidad y origen de fondos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421854" y="3401568"/>
            <a:ext cx="512064" cy="512064"/>
          </a:xfrm>
          <a:prstGeom prst="ellipse">
            <a:avLst/>
          </a:prstGeom>
          <a:solidFill>
            <a:srgbClr val="BCB068"/>
          </a:solidFill>
          <a:ln/>
        </p:spPr>
      </p:sp>
      <p:sp>
        <p:nvSpPr>
          <p:cNvPr id="10" name="Text 8"/>
          <p:cNvSpPr/>
          <p:nvPr/>
        </p:nvSpPr>
        <p:spPr>
          <a:xfrm>
            <a:off x="2421854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900646" y="406908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Idoneidad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809206" y="439826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de conocimiento y experiencia financiera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819579" y="3401568"/>
            <a:ext cx="512064" cy="512064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14" name="Text 12"/>
          <p:cNvSpPr/>
          <p:nvPr/>
        </p:nvSpPr>
        <p:spPr>
          <a:xfrm>
            <a:off x="3819579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298371" y="210312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Wallet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3206931" y="243230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Autocustodia o custodia gestionada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217305" y="3401568"/>
            <a:ext cx="512064" cy="512064"/>
          </a:xfrm>
          <a:prstGeom prst="ellipse">
            <a:avLst/>
          </a:prstGeom>
          <a:solidFill>
            <a:srgbClr val="BCB068"/>
          </a:solidFill>
          <a:ln/>
        </p:spPr>
      </p:sp>
      <p:sp>
        <p:nvSpPr>
          <p:cNvPr id="18" name="Text 16"/>
          <p:cNvSpPr/>
          <p:nvPr/>
        </p:nvSpPr>
        <p:spPr>
          <a:xfrm>
            <a:off x="5217305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696097" y="406908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Suscripción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604657" y="439826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Firma del contrato y transferencia de fondos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615031" y="3401568"/>
            <a:ext cx="512064" cy="512064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22" name="Text 20"/>
          <p:cNvSpPr/>
          <p:nvPr/>
        </p:nvSpPr>
        <p:spPr>
          <a:xfrm>
            <a:off x="6615031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093823" y="210312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Emisión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002383" y="243230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token queda registrado a nombre del inversor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8012757" y="3401568"/>
            <a:ext cx="512064" cy="512064"/>
          </a:xfrm>
          <a:prstGeom prst="ellipse">
            <a:avLst/>
          </a:prstGeom>
          <a:solidFill>
            <a:srgbClr val="BCB068"/>
          </a:solidFill>
          <a:ln/>
        </p:spPr>
      </p:sp>
      <p:sp>
        <p:nvSpPr>
          <p:cNvPr id="26" name="Text 24"/>
          <p:cNvSpPr/>
          <p:nvPr/>
        </p:nvSpPr>
        <p:spPr>
          <a:xfrm>
            <a:off x="8012757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491549" y="406908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Seguimiento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7400109" y="439826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a informes periódicos del proyecto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9410482" y="3401568"/>
            <a:ext cx="512064" cy="512064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30" name="Text 28"/>
          <p:cNvSpPr/>
          <p:nvPr/>
        </p:nvSpPr>
        <p:spPr>
          <a:xfrm>
            <a:off x="9410482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889274" y="210312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Cobro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8797834" y="243230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Rendimientos periódicos, con retención aplicada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10808208" y="3401568"/>
            <a:ext cx="512064" cy="512064"/>
          </a:xfrm>
          <a:prstGeom prst="ellipse">
            <a:avLst/>
          </a:prstGeom>
          <a:solidFill>
            <a:srgbClr val="BCB068"/>
          </a:solidFill>
          <a:ln/>
        </p:spPr>
      </p:sp>
      <p:sp>
        <p:nvSpPr>
          <p:cNvPr id="34" name="Text 32"/>
          <p:cNvSpPr/>
          <p:nvPr/>
        </p:nvSpPr>
        <p:spPr>
          <a:xfrm>
            <a:off x="10808208" y="3401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287000" y="4069080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Vencimiento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10195560" y="4398264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Repago del principal o venta en secundario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2E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7 · FISCALIDAD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Fiscalidad de la inversión (resumen)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868680"/>
          </a:xfrm>
          <a:prstGeom prst="roundRect">
            <a:avLst>
              <a:gd name="adj" fmla="val 6316"/>
            </a:avLst>
          </a:prstGeom>
          <a:solidFill>
            <a:srgbClr val="2656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645920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Residentes en España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931920" y="1645920"/>
            <a:ext cx="7498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Rendimiento del capital mobiliario en la base del ahorro (IRPF), con retención a cuenta.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11064240" cy="868680"/>
          </a:xfrm>
          <a:prstGeom prst="roundRect">
            <a:avLst>
              <a:gd name="adj" fmla="val 6316"/>
            </a:avLst>
          </a:prstGeom>
          <a:solidFill>
            <a:srgbClr val="265646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697480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residentes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931920" y="2697480"/>
            <a:ext cx="7498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Tributación por IRNR, habitualmente 19%, salvo Convenio de Doble Imposición aplicable.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3657600"/>
            <a:ext cx="11064240" cy="868680"/>
          </a:xfrm>
          <a:prstGeom prst="roundRect">
            <a:avLst>
              <a:gd name="adj" fmla="val 6316"/>
            </a:avLst>
          </a:prstGeom>
          <a:solidFill>
            <a:srgbClr val="265646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3749040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SPV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931920" y="3749040"/>
            <a:ext cx="7498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Tributa por Impuesto sobre Sociedades; los intereses del préstamo son, en general, deducibles.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4709160"/>
            <a:ext cx="11064240" cy="868680"/>
          </a:xfrm>
          <a:prstGeom prst="roundRect">
            <a:avLst>
              <a:gd name="adj" fmla="val 6316"/>
            </a:avLst>
          </a:prstGeom>
          <a:solidFill>
            <a:srgbClr val="265646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800600"/>
            <a:ext cx="2926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Obligaciones informativas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931920" y="4800600"/>
            <a:ext cx="7498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 aplicar el Modelo 720 según domicilio de la SPV y volumen de activos del inversor.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8640" y="60350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Consultar el documento «FAQ Fiscal Toqen Kâpital» junto con un asesor fiscal antes de invertir.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8 · RIESGOS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Mapa de riesgos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520440" cy="2148840"/>
          </a:xfrm>
          <a:prstGeom prst="roundRect">
            <a:avLst>
              <a:gd name="adj" fmla="val 3404"/>
            </a:avLst>
          </a:prstGeom>
          <a:solidFill>
            <a:srgbClr val="F4F6F4"/>
          </a:solidFill>
          <a:ln w="9525">
            <a:solidFill>
              <a:srgbClr val="BCB06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856232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Mercado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822960" y="237744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Evolución de precios inmobiliarios en Torremolinos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89120" y="1600200"/>
            <a:ext cx="3520440" cy="2148840"/>
          </a:xfrm>
          <a:prstGeom prst="roundRect">
            <a:avLst>
              <a:gd name="adj" fmla="val 3404"/>
            </a:avLst>
          </a:prstGeom>
          <a:solidFill>
            <a:srgbClr val="F4F6F4"/>
          </a:solidFill>
          <a:ln w="9525">
            <a:solidFill>
              <a:srgbClr val="BCB0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1856232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Urbanístico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4663440" y="237744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Retrasos en la tramitación de la ATU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0" y="1600200"/>
            <a:ext cx="3520440" cy="2148840"/>
          </a:xfrm>
          <a:prstGeom prst="roundRect">
            <a:avLst>
              <a:gd name="adj" fmla="val 3404"/>
            </a:avLst>
          </a:prstGeom>
          <a:solidFill>
            <a:srgbClr val="F4F6F4"/>
          </a:solidFill>
          <a:ln w="9525">
            <a:solidFill>
              <a:srgbClr val="BCB06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0" y="1856232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Crédito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8503920" y="237744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Solvencia de la SPV para el repago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069080"/>
            <a:ext cx="3520440" cy="2148840"/>
          </a:xfrm>
          <a:prstGeom prst="roundRect">
            <a:avLst>
              <a:gd name="adj" fmla="val 3404"/>
            </a:avLst>
          </a:prstGeom>
          <a:solidFill>
            <a:srgbClr val="F4F6F4"/>
          </a:solidFill>
          <a:ln w="9525">
            <a:solidFill>
              <a:srgbClr val="BCB0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4325112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Liquidez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822960" y="484632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garantía de comprador en secundario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389120" y="4069080"/>
            <a:ext cx="3520440" cy="2148840"/>
          </a:xfrm>
          <a:prstGeom prst="roundRect">
            <a:avLst>
              <a:gd name="adj" fmla="val 3404"/>
            </a:avLst>
          </a:prstGeom>
          <a:solidFill>
            <a:srgbClr val="F4F6F4"/>
          </a:solidFill>
          <a:ln w="9525">
            <a:solidFill>
              <a:srgbClr val="BCB0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4325112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Regulatorio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4663440" y="484632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Cambios en MiCA o en la LMV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229600" y="4069080"/>
            <a:ext cx="3520440" cy="2148840"/>
          </a:xfrm>
          <a:prstGeom prst="roundRect">
            <a:avLst>
              <a:gd name="adj" fmla="val 3404"/>
            </a:avLst>
          </a:prstGeom>
          <a:solidFill>
            <a:srgbClr val="F4F6F4"/>
          </a:solidFill>
          <a:ln w="9525">
            <a:solidFill>
              <a:srgbClr val="BCB06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0" y="4325112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Tecnológico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8503920" y="484632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 de claves y disponibilidad de la plataforma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MÓDULOS 8–9 · RIESGOS Y LIQUIDEZ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 inversión NO es...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02920" cy="502920"/>
          </a:xfrm>
          <a:prstGeom prst="ellipse">
            <a:avLst/>
          </a:prstGeom>
          <a:solidFill>
            <a:srgbClr val="B23A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17830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depósito bancario ni está cubierto por el Fondo de Garantía de Depósitos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2926080"/>
            <a:ext cx="502920" cy="502920"/>
          </a:xfrm>
          <a:prstGeom prst="ellipse">
            <a:avLst/>
          </a:prstGeom>
          <a:solidFill>
            <a:srgbClr val="B23A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926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80160" y="29260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inversión sin riesgo por tener garantía hipotecaria: ejecutarla lleva tiempo y coste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4069080"/>
            <a:ext cx="502920" cy="502920"/>
          </a:xfrm>
          <a:prstGeom prst="ellipse">
            <a:avLst/>
          </a:prstGeom>
          <a:solidFill>
            <a:srgbClr val="B23A3A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4069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80160" y="40690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producto con liquidez diaria garantizada, como un fondo cotizado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GLOSARIO EXPRÉS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Diez términos para dominar la conversación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Blockchain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819656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distribuido y protegido criptográficamente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48640" y="2404872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2715768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Representación digital de un derecho económico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48640" y="3300984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Wallet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3611880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 que gestiona las claves de acceso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48640" y="4197096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contract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4507992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que ejecuta condiciones automáticamente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48640" y="5093208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RWA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5404104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Activo del mundo real representado por un token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263640" y="1508760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SPV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63640" y="1819656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 vehículo que aísla el riesgo del proyecto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263640" y="2404872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Préstamo participativo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263640" y="2715768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Financiación con remuneración ligada a resultados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263640" y="3300984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263640" y="3611880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Reglamento europeo de criptoactivos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263640" y="4197096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KYC / KYB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63640" y="4507992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Verificación de identidad de personas o empresas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263640" y="5093208"/>
            <a:ext cx="5440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263640" y="5404104"/>
            <a:ext cx="5440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 anualizada de la inversión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22E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-1097280"/>
            <a:ext cx="3657600" cy="365760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3" name="Shape 1"/>
          <p:cNvSpPr/>
          <p:nvPr/>
        </p:nvSpPr>
        <p:spPr>
          <a:xfrm>
            <a:off x="-365760" y="-365760"/>
            <a:ext cx="2194560" cy="2194560"/>
          </a:xfrm>
          <a:prstGeom prst="ellipse">
            <a:avLst/>
          </a:prstGeom>
          <a:solidFill>
            <a:srgbClr val="122E26"/>
          </a:solidFill>
          <a:ln w="15875">
            <a:solidFill>
              <a:srgbClr val="BCB06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25603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Gracias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31520" y="34290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¿Preguntas? Estamos aquí para resolver dudas antes de que inviertas.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42062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info@toqenkapital.com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FA7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material es formativo y divulgativo. Consulta siempre el white paper y la documentación contractual del proyecto.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Qué vamos a ver hoy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34440" y="1600200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 de blockchain y tokens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22585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234440" y="2258568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Tokenización inmobiliaria: qué cambia y qué no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2916936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234440" y="2916936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regulatorio: MiCA, LMV y CNMV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48640" y="3575304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234440" y="3575304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modelo Toqen Kâpital: SPV y préstamo participativo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309360" y="160020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995160" y="1600200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token Ámbito ATU en cifras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309360" y="22585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995160" y="2258568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se invierte, paso a paso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309360" y="2916936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995160" y="2916936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Fiscalidad, riesgos y liquidez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1 · FUNDAMENTOS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es una blockchain?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registro distribuido y a prueba de manipulación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548640" cy="54864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9202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325880" y="189280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Distribuido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25880" y="224028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base de datos se replica entre múltiples participantes, no depende de un único servidor central.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154680"/>
            <a:ext cx="548640" cy="54864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3154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325880" y="312724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Enlazado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25880" y="347472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bloque nuevo queda unido criptográficamente al anterior, formando una cadena.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4389120"/>
            <a:ext cx="548640" cy="54864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4389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325880" y="436168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Trazable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25880" y="470916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histórico de operaciones queda registrado y es verificable por cualquier participante autorizado.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1 · FUNDAMENTOS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Token, wallet y clave privada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611880" cy="3566160"/>
          </a:xfrm>
          <a:prstGeom prst="roundRect">
            <a:avLst>
              <a:gd name="adj" fmla="val 2051"/>
            </a:avLst>
          </a:prstGeom>
          <a:solidFill>
            <a:srgbClr val="F4F6F4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103120"/>
            <a:ext cx="548640" cy="548640"/>
          </a:xfrm>
          <a:prstGeom prst="ellipse">
            <a:avLst/>
          </a:prstGeom>
          <a:solidFill>
            <a:srgbClr val="BCB068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03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29184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Representación digital de un derecho — en nuestro caso, un derecho de crédito frente a una SPV. No es una criptomoneda especulativa.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80560" y="1828800"/>
            <a:ext cx="3611880" cy="3566160"/>
          </a:xfrm>
          <a:prstGeom prst="roundRect">
            <a:avLst>
              <a:gd name="adj" fmla="val 2051"/>
            </a:avLst>
          </a:prstGeom>
          <a:solidFill>
            <a:srgbClr val="F4F6F4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2103120"/>
            <a:ext cx="548640" cy="548640"/>
          </a:xfrm>
          <a:prstGeom prst="ellipse">
            <a:avLst/>
          </a:prstGeom>
          <a:solidFill>
            <a:srgbClr val="BCB068"/>
          </a:solidFill>
          <a:ln/>
        </p:spPr>
      </p:sp>
      <p:sp>
        <p:nvSpPr>
          <p:cNvPr id="11" name="Text 9"/>
          <p:cNvSpPr/>
          <p:nvPr/>
        </p:nvSpPr>
        <p:spPr>
          <a:xfrm>
            <a:off x="4754880" y="2103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8892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Wallet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754880" y="329184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 que gestiona las claves y permite firmar operaciones. No 'contiene' el token: este vive en la blockchain.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412480" y="1828800"/>
            <a:ext cx="3611880" cy="3566160"/>
          </a:xfrm>
          <a:prstGeom prst="roundRect">
            <a:avLst>
              <a:gd name="adj" fmla="val 2051"/>
            </a:avLst>
          </a:prstGeom>
          <a:solidFill>
            <a:srgbClr val="F4F6F4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686800" y="2103120"/>
            <a:ext cx="548640" cy="548640"/>
          </a:xfrm>
          <a:prstGeom prst="ellipse">
            <a:avLst/>
          </a:prstGeom>
          <a:solidFill>
            <a:srgbClr val="BCB068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0" y="2103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686800" y="278892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Clave privada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86800" y="329184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secreto que demuestra la titularidad. Quien la controla, controla el activo — de ahí su importancia.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2 · ACTIVOS REALES (RWA)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Tokenizar un inmueble: qué cambia y qué no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94960" cy="4206240"/>
          </a:xfrm>
          <a:prstGeom prst="roundRect">
            <a:avLst>
              <a:gd name="adj" fmla="val 1739"/>
            </a:avLst>
          </a:prstGeom>
          <a:solidFill>
            <a:srgbClr val="265646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828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 CAMBIA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14400" y="233172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Fracciona una inversión de gran importe en unidades accesibles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14400" y="310896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Permite potencial liquidez vía mercado secundario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914400" y="388620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Automatiza registro de titulares y distribución de pagos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14400" y="466344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Aporta trazabilidad verificable del histórico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217920" y="1554480"/>
            <a:ext cx="5394960" cy="4206240"/>
          </a:xfrm>
          <a:prstGeom prst="roundRect">
            <a:avLst>
              <a:gd name="adj" fmla="val 1739"/>
            </a:avLst>
          </a:prstGeom>
          <a:solidFill>
            <a:srgbClr val="F4F6F4"/>
          </a:solidFill>
          <a:ln w="12700">
            <a:solidFill>
              <a:srgbClr val="BCB06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0" y="1828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2656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CAMBIA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583680" y="233172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El riesgo de mercado y de ejecución del proyecto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583680" y="310896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No da propiedad directa del inmueble, sino crédito frente a la SPV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583680" y="388620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No convierte la inversión en un producto garantizado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583680" y="466344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No elimina el riesgo urbanístico ni de calendario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2E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3 · MARCO REGULATORIO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MiCA, LMV y el papel de la CNMV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611880" cy="3291840"/>
          </a:xfrm>
          <a:prstGeom prst="roundRect">
            <a:avLst>
              <a:gd name="adj" fmla="val 2222"/>
            </a:avLst>
          </a:prstGeom>
          <a:solidFill>
            <a:srgbClr val="2656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0574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MiCA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68680" y="27432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Reglamento europeo que armoniza la regulación de criptoactivos: autorización, transparencia y protección al inversor.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480560" y="1737360"/>
            <a:ext cx="3611880" cy="3291840"/>
          </a:xfrm>
          <a:prstGeom prst="roundRect">
            <a:avLst>
              <a:gd name="adj" fmla="val 2222"/>
            </a:avLst>
          </a:prstGeom>
          <a:solidFill>
            <a:srgbClr val="265646"/>
          </a:solidFill>
          <a:ln/>
        </p:spPr>
      </p:sp>
      <p:sp>
        <p:nvSpPr>
          <p:cNvPr id="8" name="Text 6"/>
          <p:cNvSpPr/>
          <p:nvPr/>
        </p:nvSpPr>
        <p:spPr>
          <a:xfrm>
            <a:off x="4800600" y="20574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LMV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800600" y="27432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del Mercado de Valores española — puede aplicar si el token se califica como instrumento financiero.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412480" y="1737360"/>
            <a:ext cx="3611880" cy="3291840"/>
          </a:xfrm>
          <a:prstGeom prst="roundRect">
            <a:avLst>
              <a:gd name="adj" fmla="val 2222"/>
            </a:avLst>
          </a:prstGeom>
          <a:solidFill>
            <a:srgbClr val="265646"/>
          </a:solidFill>
          <a:ln/>
        </p:spPr>
      </p:sp>
      <p:sp>
        <p:nvSpPr>
          <p:cNvPr id="11" name="Text 9"/>
          <p:cNvSpPr/>
          <p:nvPr/>
        </p:nvSpPr>
        <p:spPr>
          <a:xfrm>
            <a:off x="8732520" y="20574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CNMV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732520" y="27432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 español de mercados de valores y, tras MiCA, de proveedores de servicios de criptoactivos.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48640" y="5257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regulación aporta transparencia y supervisión — no elimina el riesgo de mercado ni garantiza el retorno de la inversión.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4 · EL MODELO TOQEN KÂPITAL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SPV y préstamo participativo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2331720" cy="1371600"/>
          </a:xfrm>
          <a:prstGeom prst="roundRect">
            <a:avLst>
              <a:gd name="adj" fmla="val 4667"/>
            </a:avLst>
          </a:prstGeom>
          <a:solidFill>
            <a:srgbClr val="265646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26771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Inversor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7240" y="2724912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Aporta capital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2971800" y="2468880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474720" y="2103120"/>
            <a:ext cx="2331720" cy="1371600"/>
          </a:xfrm>
          <a:prstGeom prst="roundRect">
            <a:avLst>
              <a:gd name="adj" fmla="val 4667"/>
            </a:avLst>
          </a:prstGeom>
          <a:solidFill>
            <a:srgbClr val="BCB068"/>
          </a:solidFill>
          <a:ln/>
        </p:spPr>
      </p:sp>
      <p:sp>
        <p:nvSpPr>
          <p:cNvPr id="9" name="Text 7"/>
          <p:cNvSpPr/>
          <p:nvPr/>
        </p:nvSpPr>
        <p:spPr>
          <a:xfrm>
            <a:off x="3474720" y="226771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611880" y="2724912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22E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 el préstamo participativo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806440" y="2468880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6309360" y="2103120"/>
            <a:ext cx="2331720" cy="1371600"/>
          </a:xfrm>
          <a:prstGeom prst="roundRect">
            <a:avLst>
              <a:gd name="adj" fmla="val 4667"/>
            </a:avLst>
          </a:prstGeom>
          <a:solidFill>
            <a:srgbClr val="265646"/>
          </a:solidFill>
          <a:ln/>
        </p:spPr>
      </p:sp>
      <p:sp>
        <p:nvSpPr>
          <p:cNvPr id="13" name="Text 11"/>
          <p:cNvSpPr/>
          <p:nvPr/>
        </p:nvSpPr>
        <p:spPr>
          <a:xfrm>
            <a:off x="6309360" y="226771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SPV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446520" y="2724912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 vehículo del proyecto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641080" y="2468880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9144000" y="2103120"/>
            <a:ext cx="2331720" cy="1371600"/>
          </a:xfrm>
          <a:prstGeom prst="roundRect">
            <a:avLst>
              <a:gd name="adj" fmla="val 4667"/>
            </a:avLst>
          </a:prstGeom>
          <a:solidFill>
            <a:srgbClr val="265646"/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0" y="2267712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Proyecto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9281160" y="2724912"/>
            <a:ext cx="2057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Ámbito ATU, Torremolinos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48640" y="4023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¿Por qué una SPV independiente por proyecto?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8640" y="44805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Aísla el riesgo: los problemas de un proyecto no afectan a los demás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48640" y="4864608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Facilita la trazabilidad de los flujos de caja de cada promoción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48640" y="5248656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Es la estructura estándar en financiación inmobiliaria e infraestructuras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4 · EL MODELO TOQEN KÂPITAL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E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Quién está detrás de Ámbito ATU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514600"/>
            <a:ext cx="2606040" cy="2606040"/>
          </a:xfrm>
          <a:prstGeom prst="roundRect">
            <a:avLst>
              <a:gd name="adj" fmla="val 2807"/>
            </a:avLst>
          </a:prstGeom>
          <a:solidFill>
            <a:srgbClr val="F4F6F4"/>
          </a:solidFill>
          <a:ln/>
          <a:effectLst>
            <a:outerShdw sx="100000" sy="100000" kx="0" ky="0" algn="bl" rotWithShape="0" blurRad="63500" dist="254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788920"/>
            <a:ext cx="548640" cy="54864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788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3520440"/>
            <a:ext cx="2057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Toqen Kâpital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406908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Estructuración, tecnología y cumplimiento normativo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83280" y="2514600"/>
            <a:ext cx="2606040" cy="2606040"/>
          </a:xfrm>
          <a:prstGeom prst="roundRect">
            <a:avLst>
              <a:gd name="adj" fmla="val 2807"/>
            </a:avLst>
          </a:prstGeom>
          <a:solidFill>
            <a:srgbClr val="F4F6F4"/>
          </a:solidFill>
          <a:ln/>
          <a:effectLst>
            <a:outerShdw sx="100000" sy="100000" kx="0" ky="0" algn="bl" rotWithShape="0" blurRad="63500" dist="25400" dir="54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0" y="2788920"/>
            <a:ext cx="548640" cy="54864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0" y="2788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SPV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57600" y="3520440"/>
            <a:ext cx="2057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SPV Constructora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57600" y="406908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 vehículo que ejecuta directamente la construcción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17920" y="2514600"/>
            <a:ext cx="2606040" cy="2606040"/>
          </a:xfrm>
          <a:prstGeom prst="roundRect">
            <a:avLst>
              <a:gd name="adj" fmla="val 2807"/>
            </a:avLst>
          </a:prstGeom>
          <a:solidFill>
            <a:srgbClr val="F4F6F4"/>
          </a:solidFill>
          <a:ln/>
          <a:effectLst>
            <a:outerShdw sx="100000" sy="100000" kx="0" ky="0" algn="bl" rotWithShape="0" blurRad="63500" dist="254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92240" y="2788920"/>
            <a:ext cx="548640" cy="54864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2788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92240" y="3520440"/>
            <a:ext cx="2057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Grupo Azabache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92240" y="406908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Promotor sevillano con trayectoria desde 1957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52560" y="2514600"/>
            <a:ext cx="2606040" cy="2606040"/>
          </a:xfrm>
          <a:prstGeom prst="roundRect">
            <a:avLst>
              <a:gd name="adj" fmla="val 2807"/>
            </a:avLst>
          </a:prstGeom>
          <a:solidFill>
            <a:srgbClr val="F4F6F4"/>
          </a:solidFill>
          <a:ln/>
          <a:effectLst>
            <a:outerShdw sx="100000" sy="100000" kx="0" ky="0" algn="bl" rotWithShape="0" blurRad="63500" dist="254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326880" y="2788920"/>
            <a:ext cx="548640" cy="548640"/>
          </a:xfrm>
          <a:prstGeom prst="ellipse">
            <a:avLst/>
          </a:prstGeom>
          <a:solidFill>
            <a:srgbClr val="265646"/>
          </a:solidFill>
          <a:ln/>
        </p:spPr>
      </p:sp>
      <p:sp>
        <p:nvSpPr>
          <p:cNvPr id="21" name="Text 19"/>
          <p:cNvSpPr/>
          <p:nvPr/>
        </p:nvSpPr>
        <p:spPr>
          <a:xfrm>
            <a:off x="9326880" y="2788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326880" y="3520440"/>
            <a:ext cx="2057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656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Banco Santander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326880" y="406908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Financiación bancaria complementaria del proyecto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2E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CB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5 · EL TOKEN ÁMBITO ATU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inversión en cifras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1600200"/>
          </a:xfrm>
          <a:prstGeom prst="roundRect">
            <a:avLst>
              <a:gd name="adj" fmla="val 4571"/>
            </a:avLst>
          </a:prstGeom>
          <a:solidFill>
            <a:srgbClr val="265646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856232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12% TAE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777240" y="25603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Remuneración objetivo, pago trimestral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389120" y="1691640"/>
            <a:ext cx="3520440" cy="1600200"/>
          </a:xfrm>
          <a:prstGeom prst="roundRect">
            <a:avLst>
              <a:gd name="adj" fmla="val 4571"/>
            </a:avLst>
          </a:prstGeom>
          <a:solidFill>
            <a:srgbClr val="265646"/>
          </a:solidFill>
          <a:ln/>
        </p:spPr>
      </p:sp>
      <p:sp>
        <p:nvSpPr>
          <p:cNvPr id="8" name="Text 6"/>
          <p:cNvSpPr/>
          <p:nvPr/>
        </p:nvSpPr>
        <p:spPr>
          <a:xfrm>
            <a:off x="4617720" y="1856232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36 meses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17720" y="25603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Horizonte de inversión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229600" y="1691640"/>
            <a:ext cx="3520440" cy="1600200"/>
          </a:xfrm>
          <a:prstGeom prst="roundRect">
            <a:avLst>
              <a:gd name="adj" fmla="val 4571"/>
            </a:avLst>
          </a:prstGeom>
          <a:solidFill>
            <a:srgbClr val="265646"/>
          </a:solidFill>
          <a:ln/>
        </p:spPr>
      </p:sp>
      <p:sp>
        <p:nvSpPr>
          <p:cNvPr id="11" name="Text 9"/>
          <p:cNvSpPr/>
          <p:nvPr/>
        </p:nvSpPr>
        <p:spPr>
          <a:xfrm>
            <a:off x="8458200" y="1856232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1.000 €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458200" y="25603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nominal por token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611880"/>
            <a:ext cx="3520440" cy="1600200"/>
          </a:xfrm>
          <a:prstGeom prst="roundRect">
            <a:avLst>
              <a:gd name="adj" fmla="val 4571"/>
            </a:avLst>
          </a:prstGeom>
          <a:solidFill>
            <a:srgbClr val="265646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776472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2,7M–3M €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777240" y="448056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cap / Hard cap de la ronda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389120" y="3611880"/>
            <a:ext cx="3520440" cy="1600200"/>
          </a:xfrm>
          <a:prstGeom prst="roundRect">
            <a:avLst>
              <a:gd name="adj" fmla="val 4571"/>
            </a:avLst>
          </a:prstGeom>
          <a:solidFill>
            <a:srgbClr val="265646"/>
          </a:solidFill>
          <a:ln/>
        </p:spPr>
      </p:sp>
      <p:sp>
        <p:nvSpPr>
          <p:cNvPr id="17" name="Text 15"/>
          <p:cNvSpPr/>
          <p:nvPr/>
        </p:nvSpPr>
        <p:spPr>
          <a:xfrm>
            <a:off x="4617720" y="3776472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1er rango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617720" y="448056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Garantía hipotecaria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229600" y="3611880"/>
            <a:ext cx="3520440" cy="1600200"/>
          </a:xfrm>
          <a:prstGeom prst="roundRect">
            <a:avLst>
              <a:gd name="adj" fmla="val 4571"/>
            </a:avLst>
          </a:prstGeom>
          <a:solidFill>
            <a:srgbClr val="265646"/>
          </a:solidFill>
          <a:ln/>
        </p:spPr>
      </p:sp>
      <p:sp>
        <p:nvSpPr>
          <p:cNvPr id="20" name="Text 18"/>
          <p:cNvSpPr/>
          <p:nvPr/>
        </p:nvSpPr>
        <p:spPr>
          <a:xfrm>
            <a:off x="8458200" y="3776472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CB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Torremolinos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8458200" y="448056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4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Prolongación C. Bachiller Palma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52144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2026-07-27T08:24:31Z</dcterms:created>
  <dcterms:modified xsi:type="dcterms:W3CDTF">2026-07-27T08:24:31Z</dcterms:modified>
</cp:coreProperties>
</file>